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nybody SemiBold"/>
      <p:regular r:id="rId30"/>
      <p:bold r:id="rId31"/>
      <p:italic r:id="rId32"/>
      <p:boldItalic r:id="rId33"/>
    </p:embeddedFont>
    <p:embeddedFont>
      <p:font typeface="Work Sans"/>
      <p:regular r:id="rId34"/>
      <p:bold r:id="rId35"/>
      <p:italic r:id="rId36"/>
      <p:boldItalic r:id="rId37"/>
    </p:embeddedFont>
    <p:embeddedFont>
      <p:font typeface="Work Sans SemiBold"/>
      <p:regular r:id="rId38"/>
      <p:bold r:id="rId39"/>
      <p:italic r:id="rId40"/>
      <p:boldItalic r:id="rId41"/>
    </p:embeddedFont>
    <p:embeddedFont>
      <p:font typeface="Work Sans Light"/>
      <p:regular r:id="rId42"/>
      <p:bold r:id="rId43"/>
      <p:italic r:id="rId44"/>
      <p:boldItalic r:id="rId45"/>
    </p:embeddedFont>
    <p:embeddedFont>
      <p:font typeface="Anybody"/>
      <p:regular r:id="rId46"/>
      <p:bold r:id="rId47"/>
      <p:italic r:id="rId48"/>
      <p:boldItalic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Anybody ExtraBold"/>
      <p:bold r:id="rId54"/>
      <p:boldItalic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Lato Light"/>
      <p:regular r:id="rId60"/>
      <p:bold r:id="rId61"/>
      <p:italic r:id="rId62"/>
      <p:boldItalic r:id="rId63"/>
    </p:embeddedFont>
    <p:embeddedFont>
      <p:font typeface="Work Sans Medium"/>
      <p:regular r:id="rId64"/>
      <p:bold r:id="rId65"/>
      <p:italic r:id="rId66"/>
      <p:boldItalic r:id="rId67"/>
    </p:embeddedFont>
    <p:embeddedFont>
      <p:font typeface="Inter Medium"/>
      <p:regular r:id="rId68"/>
      <p:bold r:id="rId69"/>
    </p:embeddedFont>
    <p:embeddedFont>
      <p:font typeface="Anybody Black"/>
      <p:bold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SemiBold-italic.fntdata"/><Relationship Id="rId42" Type="http://schemas.openxmlformats.org/officeDocument/2006/relationships/font" Target="fonts/WorkSansLight-regular.fntdata"/><Relationship Id="rId41" Type="http://schemas.openxmlformats.org/officeDocument/2006/relationships/font" Target="fonts/WorkSansSemiBold-boldItalic.fntdata"/><Relationship Id="rId44" Type="http://schemas.openxmlformats.org/officeDocument/2006/relationships/font" Target="fonts/WorkSansLight-italic.fntdata"/><Relationship Id="rId43" Type="http://schemas.openxmlformats.org/officeDocument/2006/relationships/font" Target="fonts/WorkSansLight-bold.fntdata"/><Relationship Id="rId46" Type="http://schemas.openxmlformats.org/officeDocument/2006/relationships/font" Target="fonts/Anybody-regular.fntdata"/><Relationship Id="rId45" Type="http://schemas.openxmlformats.org/officeDocument/2006/relationships/font" Target="fonts/WorkSa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nybody-italic.fntdata"/><Relationship Id="rId47" Type="http://schemas.openxmlformats.org/officeDocument/2006/relationships/font" Target="fonts/Anybody-bold.fntdata"/><Relationship Id="rId49" Type="http://schemas.openxmlformats.org/officeDocument/2006/relationships/font" Target="fonts/Anybod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ybodySemiBold-bold.fntdata"/><Relationship Id="rId30" Type="http://schemas.openxmlformats.org/officeDocument/2006/relationships/font" Target="fonts/AnybodySemiBold-regular.fntdata"/><Relationship Id="rId33" Type="http://schemas.openxmlformats.org/officeDocument/2006/relationships/font" Target="fonts/AnybodySemiBold-boldItalic.fntdata"/><Relationship Id="rId32" Type="http://schemas.openxmlformats.org/officeDocument/2006/relationships/font" Target="fonts/AnybodySemiBold-italic.fntdata"/><Relationship Id="rId35" Type="http://schemas.openxmlformats.org/officeDocument/2006/relationships/font" Target="fonts/WorkSans-bold.fntdata"/><Relationship Id="rId34" Type="http://schemas.openxmlformats.org/officeDocument/2006/relationships/font" Target="fonts/WorkSans-regular.fntdata"/><Relationship Id="rId71" Type="http://schemas.openxmlformats.org/officeDocument/2006/relationships/font" Target="fonts/AnybodyBlack-boldItalic.fntdata"/><Relationship Id="rId70" Type="http://schemas.openxmlformats.org/officeDocument/2006/relationships/font" Target="fonts/AnybodyBlack-bold.fntdata"/><Relationship Id="rId37" Type="http://schemas.openxmlformats.org/officeDocument/2006/relationships/font" Target="fonts/WorkSans-boldItalic.fntdata"/><Relationship Id="rId36" Type="http://schemas.openxmlformats.org/officeDocument/2006/relationships/font" Target="fonts/WorkSans-italic.fntdata"/><Relationship Id="rId39" Type="http://schemas.openxmlformats.org/officeDocument/2006/relationships/font" Target="fonts/WorkSansSemiBold-bold.fntdata"/><Relationship Id="rId38" Type="http://schemas.openxmlformats.org/officeDocument/2006/relationships/font" Target="fonts/WorkSansSemiBold-regular.fntdata"/><Relationship Id="rId62" Type="http://schemas.openxmlformats.org/officeDocument/2006/relationships/font" Target="fonts/LatoLight-italic.fntdata"/><Relationship Id="rId61" Type="http://schemas.openxmlformats.org/officeDocument/2006/relationships/font" Target="fonts/LatoLight-bold.fntdata"/><Relationship Id="rId20" Type="http://schemas.openxmlformats.org/officeDocument/2006/relationships/slide" Target="slides/slide15.xml"/><Relationship Id="rId64" Type="http://schemas.openxmlformats.org/officeDocument/2006/relationships/font" Target="fonts/WorkSansMedium-regular.fntdata"/><Relationship Id="rId63" Type="http://schemas.openxmlformats.org/officeDocument/2006/relationships/font" Target="fonts/LatoLight-boldItalic.fntdata"/><Relationship Id="rId22" Type="http://schemas.openxmlformats.org/officeDocument/2006/relationships/slide" Target="slides/slide17.xml"/><Relationship Id="rId66" Type="http://schemas.openxmlformats.org/officeDocument/2006/relationships/font" Target="fonts/WorkSansMedium-italic.fntdata"/><Relationship Id="rId21" Type="http://schemas.openxmlformats.org/officeDocument/2006/relationships/slide" Target="slides/slide16.xml"/><Relationship Id="rId65" Type="http://schemas.openxmlformats.org/officeDocument/2006/relationships/font" Target="fonts/WorkSansMedium-bold.fntdata"/><Relationship Id="rId24" Type="http://schemas.openxmlformats.org/officeDocument/2006/relationships/slide" Target="slides/slide19.xml"/><Relationship Id="rId68" Type="http://schemas.openxmlformats.org/officeDocument/2006/relationships/font" Target="fonts/InterMedium-regular.fntdata"/><Relationship Id="rId23" Type="http://schemas.openxmlformats.org/officeDocument/2006/relationships/slide" Target="slides/slide18.xml"/><Relationship Id="rId67" Type="http://schemas.openxmlformats.org/officeDocument/2006/relationships/font" Target="fonts/WorkSansMedium-boldItalic.fntdata"/><Relationship Id="rId60" Type="http://schemas.openxmlformats.org/officeDocument/2006/relationships/font" Target="fonts/LatoLigh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nterMedium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AnybodyExtraBold-boldItalic.fntdata"/><Relationship Id="rId10" Type="http://schemas.openxmlformats.org/officeDocument/2006/relationships/slide" Target="slides/slide5.xml"/><Relationship Id="rId54" Type="http://schemas.openxmlformats.org/officeDocument/2006/relationships/font" Target="fonts/AnybodyExtraBold-bold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9967c0a6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9967c0a6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5b584f1ba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5b584f1ba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b77e111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b77e111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ECECF1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Con la experiencia nos hacemos expertos</a:t>
            </a:r>
            <a:endParaRPr sz="1200">
              <a:solidFill>
                <a:srgbClr val="ECECF1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ECECF1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Adquirimos el conocimiento sobre el dominio del negocio.</a:t>
            </a:r>
            <a:endParaRPr sz="1200">
              <a:solidFill>
                <a:srgbClr val="ECECF1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ECECF1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Somos capaces de describir su comportamiento y comprender sus aspectos y variables más importantes.</a:t>
            </a:r>
            <a:endParaRPr sz="1200">
              <a:solidFill>
                <a:srgbClr val="ECECF1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ECECF1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¿Está esa experiencia e información, de donde se obtuvo el conocimiento, plasmada en los datos?</a:t>
            </a:r>
            <a:endParaRPr sz="1200">
              <a:solidFill>
                <a:srgbClr val="ECECF1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ECECF1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¿Cuánto valor se le puede dar entonces a los datos que el negocio genera?</a:t>
            </a:r>
            <a:endParaRPr sz="1200">
              <a:solidFill>
                <a:srgbClr val="ECECF1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ECECF1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¿Cómo podemos hacer para generar información a partir de los datos?</a:t>
            </a:r>
            <a:endParaRPr sz="1200">
              <a:solidFill>
                <a:srgbClr val="ECECF1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ECECF1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Ese es el objetivo principal de la Inteligencia de Negocios, convertir los datos en información oportuna y relevante por medio de diferentes técnicas de transformación, análisis y visualización.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9967c0a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9967c0a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9967c0a6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9967c0a6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b77e111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b77e111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b77e1112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b77e111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9967c0a6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9967c0a6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5b584f1b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25b584f1b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5b584f1b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25b584f1b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Nota: se requiere dar una resumen de lo visto en la lecture. Se pueden agregar más diapositivas, según los requerimientos de la clase. Aquí se dejan algunas diapositivas de resumen.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5b584f1b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25b584f1b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Agregar los conceptos vistos.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5b584f1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25b584f1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5b584f1b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5b584f1b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5b584f1b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5b584f1b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5b584f1b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25b584f1b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9967c0a6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9967c0a6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(Full Stack-Data Science) </a:t>
            </a:r>
            <a:r>
              <a:rPr lang="es-419" sz="1400">
                <a:solidFill>
                  <a:schemeClr val="dk1"/>
                </a:solidFill>
              </a:rPr>
              <a:t>assessment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5b584f1b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25b584f1b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5b584f1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25b584f1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93C47D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5b584f1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25b584f1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9967c0a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9967c0a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9967c0a6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9967c0a6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5b584f1ba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5b584f1ba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5b584f1ba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5b584f1ba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5b584f1ba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5b584f1ba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53" name="Google Shape;53;p13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4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s-419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s-419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" name="Google Shape;70;p17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43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38.png"/><Relationship Id="rId12" Type="http://schemas.openxmlformats.org/officeDocument/2006/relationships/hyperlink" Target="https://www.instagram.com/soyhenry_ok/?hl=es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45.png"/><Relationship Id="rId15" Type="http://schemas.openxmlformats.org/officeDocument/2006/relationships/image" Target="../media/image46.png"/><Relationship Id="rId14" Type="http://schemas.openxmlformats.org/officeDocument/2006/relationships/hyperlink" Target="https://www.soyhenry.com/" TargetMode="External"/><Relationship Id="rId5" Type="http://schemas.openxmlformats.org/officeDocument/2006/relationships/image" Target="../media/image37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40.png"/><Relationship Id="rId8" Type="http://schemas.openxmlformats.org/officeDocument/2006/relationships/hyperlink" Target="https://www.facebook.com/soyhenryo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47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85" name="Google Shape;85;p21"/>
          <p:cNvSpPr txBox="1"/>
          <p:nvPr/>
        </p:nvSpPr>
        <p:spPr>
          <a:xfrm>
            <a:off x="4488700" y="1600050"/>
            <a:ext cx="4393200" cy="52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De Datos a </a:t>
            </a:r>
            <a:endParaRPr b="1" sz="28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86" name="Google Shape;86;p21"/>
          <p:cNvSpPr txBox="1"/>
          <p:nvPr/>
        </p:nvSpPr>
        <p:spPr>
          <a:xfrm>
            <a:off x="4376563" y="2061750"/>
            <a:ext cx="4771800" cy="69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9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Conocimiento</a:t>
            </a:r>
            <a:endParaRPr sz="39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87" name="Google Shape;87;p21"/>
          <p:cNvSpPr txBox="1"/>
          <p:nvPr/>
        </p:nvSpPr>
        <p:spPr>
          <a:xfrm>
            <a:off x="4675700" y="2754450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</a:rPr>
              <a:t>Data Science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/>
        </p:nvSpPr>
        <p:spPr>
          <a:xfrm flipH="1" rot="-119787">
            <a:off x="1846495" y="1576641"/>
            <a:ext cx="5451009" cy="1990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6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¿Qué es la </a:t>
            </a:r>
            <a:r>
              <a:rPr lang="es-419" sz="4600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Inteligencia de Negocios?</a:t>
            </a:r>
            <a:endParaRPr sz="4600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grpSp>
        <p:nvGrpSpPr>
          <p:cNvPr id="189" name="Google Shape;189;p30"/>
          <p:cNvGrpSpPr/>
          <p:nvPr/>
        </p:nvGrpSpPr>
        <p:grpSpPr>
          <a:xfrm>
            <a:off x="8213000" y="238500"/>
            <a:ext cx="491800" cy="4780575"/>
            <a:chOff x="8213000" y="238500"/>
            <a:chExt cx="491800" cy="4780575"/>
          </a:xfrm>
        </p:grpSpPr>
        <p:pic>
          <p:nvPicPr>
            <p:cNvPr id="190" name="Google Shape;19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1325" y="4612100"/>
              <a:ext cx="453475" cy="40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30"/>
            <p:cNvSpPr/>
            <p:nvPr/>
          </p:nvSpPr>
          <p:spPr>
            <a:xfrm>
              <a:off x="8213000" y="238500"/>
              <a:ext cx="453600" cy="363000"/>
            </a:xfrm>
            <a:prstGeom prst="roundRect">
              <a:avLst>
                <a:gd fmla="val 16667" name="adj"/>
              </a:avLst>
            </a:prstGeom>
            <a:solidFill>
              <a:srgbClr val="1311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 rot="-446">
            <a:off x="885468" y="802693"/>
            <a:ext cx="462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s-419" sz="22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Experiencia y conocimiento</a:t>
            </a:r>
            <a:endParaRPr b="1" sz="22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2573050" y="2094750"/>
            <a:ext cx="42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s-419" sz="22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Comprendiendo el negocio</a:t>
            </a:r>
            <a:endParaRPr b="1" sz="22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5505775" y="3292375"/>
            <a:ext cx="486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s-419" sz="22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El valor de los datos</a:t>
            </a:r>
            <a:r>
              <a:rPr b="1" lang="es-419" sz="22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:</a:t>
            </a:r>
            <a:endParaRPr b="1" sz="22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cxnSp>
        <p:nvCxnSpPr>
          <p:cNvPr id="199" name="Google Shape;199;p31"/>
          <p:cNvCxnSpPr>
            <a:endCxn id="198" idx="1"/>
          </p:cNvCxnSpPr>
          <p:nvPr/>
        </p:nvCxnSpPr>
        <p:spPr>
          <a:xfrm>
            <a:off x="4288375" y="2628475"/>
            <a:ext cx="1217400" cy="925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9F5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1"/>
          <p:cNvCxnSpPr>
            <a:endCxn id="197" idx="1"/>
          </p:cNvCxnSpPr>
          <p:nvPr/>
        </p:nvCxnSpPr>
        <p:spPr>
          <a:xfrm>
            <a:off x="1120750" y="1286550"/>
            <a:ext cx="1452300" cy="1069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9F5C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1" name="Google Shape;201;p31"/>
          <p:cNvGrpSpPr/>
          <p:nvPr/>
        </p:nvGrpSpPr>
        <p:grpSpPr>
          <a:xfrm>
            <a:off x="8213000" y="238500"/>
            <a:ext cx="491800" cy="4780575"/>
            <a:chOff x="8213000" y="238500"/>
            <a:chExt cx="491800" cy="4780575"/>
          </a:xfrm>
        </p:grpSpPr>
        <p:pic>
          <p:nvPicPr>
            <p:cNvPr id="202" name="Google Shape;2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1325" y="4612100"/>
              <a:ext cx="453475" cy="40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31"/>
            <p:cNvSpPr/>
            <p:nvPr/>
          </p:nvSpPr>
          <p:spPr>
            <a:xfrm>
              <a:off x="8213000" y="238500"/>
              <a:ext cx="453600" cy="363000"/>
            </a:xfrm>
            <a:prstGeom prst="roundRect">
              <a:avLst>
                <a:gd fmla="val 16667" name="adj"/>
              </a:avLst>
            </a:prstGeom>
            <a:solidFill>
              <a:srgbClr val="1311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/>
        </p:nvSpPr>
        <p:spPr>
          <a:xfrm>
            <a:off x="1300350" y="1657500"/>
            <a:ext cx="71382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¿Dónde reside el conocimiento? </a:t>
            </a:r>
            <a:endParaRPr sz="2400">
              <a:solidFill>
                <a:srgbClr val="FFFFF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¿Está plasmado en los datos?</a:t>
            </a:r>
            <a:endParaRPr sz="2400">
              <a:solidFill>
                <a:srgbClr val="FFFFF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¿Cuánto valor se puede atribuir a los datos generados por el negocio?</a:t>
            </a:r>
            <a:endParaRPr sz="2400">
              <a:solidFill>
                <a:srgbClr val="FFFFFF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209" name="Google Shape;209;p32"/>
          <p:cNvGrpSpPr/>
          <p:nvPr/>
        </p:nvGrpSpPr>
        <p:grpSpPr>
          <a:xfrm>
            <a:off x="1833122" y="1782096"/>
            <a:ext cx="327487" cy="376034"/>
            <a:chOff x="-64781025" y="3361050"/>
            <a:chExt cx="317425" cy="315200"/>
          </a:xfrm>
        </p:grpSpPr>
        <p:sp>
          <p:nvSpPr>
            <p:cNvPr id="210" name="Google Shape;210;p3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32"/>
          <p:cNvGrpSpPr/>
          <p:nvPr/>
        </p:nvGrpSpPr>
        <p:grpSpPr>
          <a:xfrm>
            <a:off x="1833122" y="2383733"/>
            <a:ext cx="327487" cy="376034"/>
            <a:chOff x="-64781025" y="3361050"/>
            <a:chExt cx="317425" cy="315200"/>
          </a:xfrm>
        </p:grpSpPr>
        <p:sp>
          <p:nvSpPr>
            <p:cNvPr id="215" name="Google Shape;215;p3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32"/>
          <p:cNvGrpSpPr/>
          <p:nvPr/>
        </p:nvGrpSpPr>
        <p:grpSpPr>
          <a:xfrm>
            <a:off x="1833122" y="3055246"/>
            <a:ext cx="327487" cy="376034"/>
            <a:chOff x="-64781025" y="3361050"/>
            <a:chExt cx="317425" cy="315200"/>
          </a:xfrm>
        </p:grpSpPr>
        <p:sp>
          <p:nvSpPr>
            <p:cNvPr id="220" name="Google Shape;220;p3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9F5C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1355700" y="2047350"/>
            <a:ext cx="6266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419" sz="20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El </a:t>
            </a:r>
            <a:r>
              <a:rPr b="1" lang="es-419" sz="20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objetivo principal </a:t>
            </a:r>
            <a:r>
              <a:rPr lang="es-419" sz="20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es convertir los datos en información oportuna y relevante mediante técnicas de transformación, análisis y visualización.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1065425" y="1065425"/>
            <a:ext cx="6404700" cy="5541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Inteligencia de Negocios</a:t>
            </a:r>
            <a:endParaRPr b="1" sz="24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230" name="Google Shape;230;p33"/>
          <p:cNvGrpSpPr/>
          <p:nvPr/>
        </p:nvGrpSpPr>
        <p:grpSpPr>
          <a:xfrm>
            <a:off x="8213000" y="238500"/>
            <a:ext cx="491800" cy="4780575"/>
            <a:chOff x="8213000" y="238500"/>
            <a:chExt cx="491800" cy="4780575"/>
          </a:xfrm>
        </p:grpSpPr>
        <p:pic>
          <p:nvPicPr>
            <p:cNvPr id="231" name="Google Shape;23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1325" y="4612100"/>
              <a:ext cx="453475" cy="40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3"/>
            <p:cNvSpPr/>
            <p:nvPr/>
          </p:nvSpPr>
          <p:spPr>
            <a:xfrm>
              <a:off x="8213000" y="238500"/>
              <a:ext cx="453600" cy="363000"/>
            </a:xfrm>
            <a:prstGeom prst="roundRect">
              <a:avLst>
                <a:gd fmla="val 16667" name="adj"/>
              </a:avLst>
            </a:prstGeom>
            <a:solidFill>
              <a:srgbClr val="1311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/>
        </p:nvSpPr>
        <p:spPr>
          <a:xfrm flipH="1" rot="-119787">
            <a:off x="1835995" y="1576824"/>
            <a:ext cx="5451009" cy="138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6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Toma de </a:t>
            </a:r>
            <a:r>
              <a:rPr b="1" lang="es-419" sz="46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s-419" sz="4600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decisiones</a:t>
            </a:r>
            <a:endParaRPr sz="4600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grpSp>
        <p:nvGrpSpPr>
          <p:cNvPr id="238" name="Google Shape;238;p34"/>
          <p:cNvGrpSpPr/>
          <p:nvPr/>
        </p:nvGrpSpPr>
        <p:grpSpPr>
          <a:xfrm>
            <a:off x="8213000" y="238500"/>
            <a:ext cx="491800" cy="4780575"/>
            <a:chOff x="8213000" y="238500"/>
            <a:chExt cx="491800" cy="4780575"/>
          </a:xfrm>
        </p:grpSpPr>
        <p:pic>
          <p:nvPicPr>
            <p:cNvPr id="239" name="Google Shape;23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1325" y="4612100"/>
              <a:ext cx="453475" cy="40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4"/>
            <p:cNvSpPr/>
            <p:nvPr/>
          </p:nvSpPr>
          <p:spPr>
            <a:xfrm>
              <a:off x="8213000" y="238500"/>
              <a:ext cx="453600" cy="363000"/>
            </a:xfrm>
            <a:prstGeom prst="roundRect">
              <a:avLst>
                <a:gd fmla="val 16667" name="adj"/>
              </a:avLst>
            </a:prstGeom>
            <a:solidFill>
              <a:srgbClr val="1311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1023750" y="1141800"/>
            <a:ext cx="70965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nybody"/>
              <a:buChar char="●"/>
            </a:pPr>
            <a:r>
              <a:rPr lang="es-419" sz="22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En una organización se toman </a:t>
            </a:r>
            <a:r>
              <a:rPr b="1" lang="es-419" sz="22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decisiones</a:t>
            </a:r>
            <a:r>
              <a:rPr lang="es-419" sz="22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 es importante mitigar la incertidumbre y lograr respaldo y seguridad.</a:t>
            </a:r>
            <a:endParaRPr sz="2200">
              <a:solidFill>
                <a:srgbClr val="FFFFF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nybody"/>
              <a:buChar char="●"/>
            </a:pPr>
            <a:r>
              <a:rPr lang="es-419" sz="22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La </a:t>
            </a:r>
            <a:r>
              <a:rPr b="1" lang="es-419" sz="22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Inteligencia de Negocios,</a:t>
            </a:r>
            <a:r>
              <a:rPr lang="es-419" sz="220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 enfocada en la calidad del dato, procura procesarlo, desde su origen para su análisis y un soporte a la toma de decisiones.</a:t>
            </a:r>
            <a:endParaRPr sz="2200">
              <a:solidFill>
                <a:srgbClr val="FFFFFF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246" name="Google Shape;246;p35"/>
          <p:cNvGrpSpPr/>
          <p:nvPr/>
        </p:nvGrpSpPr>
        <p:grpSpPr>
          <a:xfrm>
            <a:off x="8213000" y="238500"/>
            <a:ext cx="491800" cy="4780575"/>
            <a:chOff x="8213000" y="238500"/>
            <a:chExt cx="491800" cy="4780575"/>
          </a:xfrm>
        </p:grpSpPr>
        <p:pic>
          <p:nvPicPr>
            <p:cNvPr id="247" name="Google Shape;24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1325" y="4612100"/>
              <a:ext cx="453475" cy="40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5"/>
            <p:cNvSpPr/>
            <p:nvPr/>
          </p:nvSpPr>
          <p:spPr>
            <a:xfrm>
              <a:off x="8213000" y="238500"/>
              <a:ext cx="453600" cy="363000"/>
            </a:xfrm>
            <a:prstGeom prst="roundRect">
              <a:avLst>
                <a:gd fmla="val 16667" name="adj"/>
              </a:avLst>
            </a:prstGeom>
            <a:solidFill>
              <a:srgbClr val="1311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25" y="1082775"/>
            <a:ext cx="7811751" cy="33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0" y="2285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419" sz="2400">
                <a:solidFill>
                  <a:schemeClr val="lt1"/>
                </a:solidFill>
                <a:highlight>
                  <a:srgbClr val="9F5CFF"/>
                </a:highlight>
                <a:latin typeface="Work Sans"/>
                <a:ea typeface="Work Sans"/>
                <a:cs typeface="Work Sans"/>
                <a:sym typeface="Work Sans"/>
              </a:rPr>
              <a:t>Ecosistema típico en una organización</a:t>
            </a:r>
            <a:endParaRPr b="1" i="0" sz="2400" u="none" cap="none" strike="noStrike">
              <a:solidFill>
                <a:schemeClr val="lt1"/>
              </a:solidFill>
              <a:highlight>
                <a:srgbClr val="9F5C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55" name="Google Shape;255;p36"/>
          <p:cNvGrpSpPr/>
          <p:nvPr/>
        </p:nvGrpSpPr>
        <p:grpSpPr>
          <a:xfrm>
            <a:off x="8150800" y="248900"/>
            <a:ext cx="535500" cy="4740300"/>
            <a:chOff x="8150800" y="248900"/>
            <a:chExt cx="535500" cy="4740300"/>
          </a:xfrm>
        </p:grpSpPr>
        <p:pic>
          <p:nvPicPr>
            <p:cNvPr id="256" name="Google Shape;25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7175" y="4595150"/>
              <a:ext cx="439075" cy="39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36"/>
            <p:cNvSpPr/>
            <p:nvPr/>
          </p:nvSpPr>
          <p:spPr>
            <a:xfrm>
              <a:off x="8150800" y="248900"/>
              <a:ext cx="535500" cy="394200"/>
            </a:xfrm>
            <a:prstGeom prst="rect">
              <a:avLst/>
            </a:prstGeom>
            <a:solidFill>
              <a:srgbClr val="FFFF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4800">
                <a:solidFill>
                  <a:srgbClr val="FFFF00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¿ P R E G U N T A S ?</a:t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-419" sz="5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Resumen</a:t>
            </a:r>
            <a:endParaRPr b="1" i="0" sz="5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175" y="4595150"/>
            <a:ext cx="439075" cy="3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/>
          <p:nvPr/>
        </p:nvSpPr>
        <p:spPr>
          <a:xfrm>
            <a:off x="8150800" y="248900"/>
            <a:ext cx="622200" cy="497700"/>
          </a:xfrm>
          <a:prstGeom prst="rect">
            <a:avLst/>
          </a:prstGeom>
          <a:solidFill>
            <a:srgbClr val="FFF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/>
        </p:nvSpPr>
        <p:spPr>
          <a:xfrm>
            <a:off x="862800" y="433500"/>
            <a:ext cx="741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419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Resumen </a:t>
            </a:r>
            <a:endParaRPr b="1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6" name="Google Shape;276;p39"/>
          <p:cNvGrpSpPr/>
          <p:nvPr/>
        </p:nvGrpSpPr>
        <p:grpSpPr>
          <a:xfrm>
            <a:off x="127902" y="1129250"/>
            <a:ext cx="8656698" cy="770400"/>
            <a:chOff x="127902" y="1129250"/>
            <a:chExt cx="8656698" cy="770400"/>
          </a:xfrm>
        </p:grpSpPr>
        <p:sp>
          <p:nvSpPr>
            <p:cNvPr id="277" name="Google Shape;277;p39"/>
            <p:cNvSpPr txBox="1"/>
            <p:nvPr/>
          </p:nvSpPr>
          <p:spPr>
            <a:xfrm>
              <a:off x="459600" y="1129250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419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s-419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pic>
          <p:nvPicPr>
            <p:cNvPr id="278" name="Google Shape;278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244277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Google Shape;279;p39"/>
          <p:cNvGrpSpPr/>
          <p:nvPr/>
        </p:nvGrpSpPr>
        <p:grpSpPr>
          <a:xfrm>
            <a:off x="127902" y="2360991"/>
            <a:ext cx="8656698" cy="770400"/>
            <a:chOff x="127902" y="1801341"/>
            <a:chExt cx="8656698" cy="770400"/>
          </a:xfrm>
        </p:grpSpPr>
        <p:pic>
          <p:nvPicPr>
            <p:cNvPr id="280" name="Google Shape;28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9345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9"/>
            <p:cNvSpPr txBox="1"/>
            <p:nvPr/>
          </p:nvSpPr>
          <p:spPr>
            <a:xfrm>
              <a:off x="459600" y="1801341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s-419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s-419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highlight>
                  <a:schemeClr val="lt1"/>
                </a:highlight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282" name="Google Shape;282;p39"/>
          <p:cNvGrpSpPr/>
          <p:nvPr/>
        </p:nvGrpSpPr>
        <p:grpSpPr>
          <a:xfrm>
            <a:off x="127902" y="3592750"/>
            <a:ext cx="8656698" cy="590700"/>
            <a:chOff x="127902" y="2891100"/>
            <a:chExt cx="8656698" cy="590700"/>
          </a:xfrm>
        </p:grpSpPr>
        <p:pic>
          <p:nvPicPr>
            <p:cNvPr id="283" name="Google Shape;28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29963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9"/>
            <p:cNvSpPr txBox="1"/>
            <p:nvPr/>
          </p:nvSpPr>
          <p:spPr>
            <a:xfrm>
              <a:off x="459600" y="2891100"/>
              <a:ext cx="8325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s-419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s-419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2000">
                <a:solidFill>
                  <a:schemeClr val="dk1"/>
                </a:solidFill>
                <a:highlight>
                  <a:schemeClr val="lt1"/>
                </a:highlight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93" name="Google Shape;93;p22"/>
          <p:cNvSpPr txBox="1"/>
          <p:nvPr/>
        </p:nvSpPr>
        <p:spPr>
          <a:xfrm>
            <a:off x="4152500" y="17239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lang="es-419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 datos a conocimiento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ybody"/>
              <a:buChar char="➜"/>
            </a:pPr>
            <a:r>
              <a:rPr lang="es-419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Inteligencia de negocios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94" name="Google Shape;94;p22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22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96" name="Google Shape;96;p22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" name="Google Shape;99;p22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00" name="Google Shape;100;p22"/>
          <p:cNvGrpSpPr/>
          <p:nvPr/>
        </p:nvGrpSpPr>
        <p:grpSpPr>
          <a:xfrm>
            <a:off x="152400" y="145200"/>
            <a:ext cx="8796975" cy="490000"/>
            <a:chOff x="152400" y="145200"/>
            <a:chExt cx="8796975" cy="490000"/>
          </a:xfrm>
        </p:grpSpPr>
        <p:pic>
          <p:nvPicPr>
            <p:cNvPr id="101" name="Google Shape;10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45200"/>
              <a:ext cx="490000" cy="4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2"/>
            <p:cNvSpPr/>
            <p:nvPr/>
          </p:nvSpPr>
          <p:spPr>
            <a:xfrm>
              <a:off x="8223375" y="145200"/>
              <a:ext cx="726000" cy="416100"/>
            </a:xfrm>
            <a:prstGeom prst="rect">
              <a:avLst/>
            </a:prstGeom>
            <a:solidFill>
              <a:srgbClr val="FAFA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90" name="Google Shape;290;p40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1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297" name="Google Shape;297;p41"/>
          <p:cNvSpPr txBox="1"/>
          <p:nvPr/>
        </p:nvSpPr>
        <p:spPr>
          <a:xfrm>
            <a:off x="4152625" y="1811975"/>
            <a:ext cx="4393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</a:t>
            </a:r>
            <a:r>
              <a:rPr b="1" lang="es-419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4152613" y="2140800"/>
            <a:ext cx="47718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1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Calidad del dato</a:t>
            </a:r>
            <a:endParaRPr sz="31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419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04" name="Google Shape;304;p42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305" name="Google Shape;305;p42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42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s-419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s-419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308" name="Google Shape;308;p42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309" name="Google Shape;309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2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311" name="Google Shape;311;p42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312" name="Google Shape;312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2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314" name="Google Shape;314;p42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315" name="Google Shape;315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42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317" name="Google Shape;317;p42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18" name="Google Shape;318;p42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19" name="Google Shape;319;p42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9188101" cy="51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30517">
            <a:off x="5928852" y="1740502"/>
            <a:ext cx="3581772" cy="358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90798">
            <a:off x="243825" y="1577602"/>
            <a:ext cx="2236203" cy="223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775" y="241575"/>
            <a:ext cx="1342751" cy="7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4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00" y="1350427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 txBox="1"/>
          <p:nvPr/>
        </p:nvSpPr>
        <p:spPr>
          <a:xfrm>
            <a:off x="0" y="1139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s-419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s-419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s-419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s-419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0" y="2010763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Al finalizar esta lecture estarás en la capacidad de…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1972975" y="4348425"/>
            <a:ext cx="56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 txBox="1"/>
          <p:nvPr/>
        </p:nvSpPr>
        <p:spPr>
          <a:xfrm>
            <a:off x="1629400" y="2931825"/>
            <a:ext cx="6890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Anybody"/>
              <a:buChar char="➜"/>
            </a:pPr>
            <a:r>
              <a:rPr b="1" lang="es-419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Entender</a:t>
            </a:r>
            <a:r>
              <a:rPr lang="es-419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el concepto de Inteligencia de Negocios (BI).</a:t>
            </a:r>
            <a:endParaRPr sz="20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Anybody"/>
              <a:buChar char="➜"/>
            </a:pPr>
            <a:r>
              <a:rPr b="1" lang="es-419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Reconocer</a:t>
            </a:r>
            <a:r>
              <a:rPr lang="es-419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el Ecosistema típico en una organización.</a:t>
            </a:r>
            <a:endParaRPr sz="20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F1F1F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00" y="352600"/>
            <a:ext cx="490000" cy="4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/>
          <p:nvPr/>
        </p:nvSpPr>
        <p:spPr>
          <a:xfrm>
            <a:off x="8244475" y="352600"/>
            <a:ext cx="726000" cy="41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4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120" name="Google Shape;120;p24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s-419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s-419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s-419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s-419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" name="Google Shape;12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24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124" name="Google Shape;124;p24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" name="Google Shape;12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4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s-419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s-419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s-419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s-419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27" name="Google Shape;127;p24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 flipH="1" rot="-60343">
            <a:off x="1679474" y="15859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Convertir datos a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1">
            <a:off x="7329325" y="1723922"/>
            <a:ext cx="1464849" cy="29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CONOCIMIENTOS</a:t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135" name="Google Shape;135;p25"/>
          <p:cNvGrpSpPr/>
          <p:nvPr/>
        </p:nvGrpSpPr>
        <p:grpSpPr>
          <a:xfrm>
            <a:off x="8150800" y="248900"/>
            <a:ext cx="535500" cy="4740300"/>
            <a:chOff x="8150800" y="248900"/>
            <a:chExt cx="535500" cy="4740300"/>
          </a:xfrm>
        </p:grpSpPr>
        <p:pic>
          <p:nvPicPr>
            <p:cNvPr id="136" name="Google Shape;13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7175" y="4595150"/>
              <a:ext cx="439075" cy="39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5"/>
            <p:cNvSpPr/>
            <p:nvPr/>
          </p:nvSpPr>
          <p:spPr>
            <a:xfrm>
              <a:off x="8150800" y="248900"/>
              <a:ext cx="535500" cy="394200"/>
            </a:xfrm>
            <a:prstGeom prst="rect">
              <a:avLst/>
            </a:prstGeom>
            <a:solidFill>
              <a:srgbClr val="FFFF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4">
            <a:alphaModFix/>
          </a:blip>
          <a:srcRect b="3128" l="0" r="0" t="0"/>
          <a:stretch/>
        </p:blipFill>
        <p:spPr>
          <a:xfrm>
            <a:off x="152400" y="847175"/>
            <a:ext cx="8839200" cy="3467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6"/>
          <p:cNvGrpSpPr/>
          <p:nvPr/>
        </p:nvGrpSpPr>
        <p:grpSpPr>
          <a:xfrm>
            <a:off x="152400" y="145200"/>
            <a:ext cx="8796975" cy="490000"/>
            <a:chOff x="152400" y="145200"/>
            <a:chExt cx="8796975" cy="490000"/>
          </a:xfrm>
        </p:grpSpPr>
        <p:pic>
          <p:nvPicPr>
            <p:cNvPr id="144" name="Google Shape;14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45200"/>
              <a:ext cx="490000" cy="4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6"/>
            <p:cNvSpPr/>
            <p:nvPr/>
          </p:nvSpPr>
          <p:spPr>
            <a:xfrm>
              <a:off x="8223375" y="145200"/>
              <a:ext cx="726000" cy="416100"/>
            </a:xfrm>
            <a:prstGeom prst="rect">
              <a:avLst/>
            </a:prstGeom>
            <a:solidFill>
              <a:srgbClr val="FAFA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4">
            <a:alphaModFix/>
          </a:blip>
          <a:srcRect b="0" l="0" r="0" t="1652"/>
          <a:stretch/>
        </p:blipFill>
        <p:spPr>
          <a:xfrm>
            <a:off x="1142000" y="321475"/>
            <a:ext cx="6739176" cy="419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7"/>
          <p:cNvGrpSpPr/>
          <p:nvPr/>
        </p:nvGrpSpPr>
        <p:grpSpPr>
          <a:xfrm>
            <a:off x="152400" y="145200"/>
            <a:ext cx="8796975" cy="490000"/>
            <a:chOff x="152400" y="145200"/>
            <a:chExt cx="8796975" cy="490000"/>
          </a:xfrm>
        </p:grpSpPr>
        <p:pic>
          <p:nvPicPr>
            <p:cNvPr id="152" name="Google Shape;152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45200"/>
              <a:ext cx="490000" cy="4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7"/>
            <p:cNvSpPr/>
            <p:nvPr/>
          </p:nvSpPr>
          <p:spPr>
            <a:xfrm>
              <a:off x="8223375" y="145200"/>
              <a:ext cx="726000" cy="416100"/>
            </a:xfrm>
            <a:prstGeom prst="rect">
              <a:avLst/>
            </a:prstGeom>
            <a:solidFill>
              <a:srgbClr val="FAFA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0" y="39142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419" sz="3600"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Información</a:t>
            </a:r>
            <a:endParaRPr b="1" i="0" sz="3600" u="none" cap="none" strike="noStrike">
              <a:solidFill>
                <a:srgbClr val="000000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1075"/>
            <a:ext cx="8839200" cy="26959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683725" y="851075"/>
            <a:ext cx="74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836125" y="1003475"/>
            <a:ext cx="74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2360038" y="1080624"/>
            <a:ext cx="4423914" cy="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 rot="-5400000">
            <a:off x="4264275" y="1568075"/>
            <a:ext cx="1047375" cy="2494725"/>
          </a:xfrm>
          <a:prstGeom prst="flowChartOffpageConnector">
            <a:avLst/>
          </a:prstGeom>
          <a:solidFill>
            <a:srgbClr val="FFFF0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3602825" y="2390450"/>
            <a:ext cx="1810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ybody"/>
              <a:buChar char="●"/>
            </a:pPr>
            <a:r>
              <a:rPr lang="es-419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Categorizar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ybody"/>
              <a:buChar char="●"/>
            </a:pPr>
            <a:r>
              <a:rPr lang="es-419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Agrupar 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ybody"/>
              <a:buChar char="●"/>
            </a:pPr>
            <a:r>
              <a:rPr lang="es-419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Calcular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165" name="Google Shape;165;p28"/>
          <p:cNvGrpSpPr/>
          <p:nvPr/>
        </p:nvGrpSpPr>
        <p:grpSpPr>
          <a:xfrm>
            <a:off x="152400" y="145200"/>
            <a:ext cx="8796975" cy="490000"/>
            <a:chOff x="152400" y="145200"/>
            <a:chExt cx="8796975" cy="490000"/>
          </a:xfrm>
        </p:grpSpPr>
        <p:pic>
          <p:nvPicPr>
            <p:cNvPr id="166" name="Google Shape;16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145200"/>
              <a:ext cx="490000" cy="4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8"/>
            <p:cNvSpPr/>
            <p:nvPr/>
          </p:nvSpPr>
          <p:spPr>
            <a:xfrm>
              <a:off x="8223375" y="145200"/>
              <a:ext cx="726000" cy="416100"/>
            </a:xfrm>
            <a:prstGeom prst="rect">
              <a:avLst/>
            </a:prstGeom>
            <a:solidFill>
              <a:srgbClr val="FAFA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0" y="39142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419" sz="3600">
                <a:latin typeface="Work Sans"/>
                <a:ea typeface="Work Sans"/>
                <a:cs typeface="Work Sans"/>
                <a:sym typeface="Work Sans"/>
              </a:rPr>
              <a:t>Conocimientos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683725" y="851075"/>
            <a:ext cx="74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836125" y="1003475"/>
            <a:ext cx="74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360038" y="1080624"/>
            <a:ext cx="4423914" cy="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5">
            <a:alphaModFix/>
          </a:blip>
          <a:srcRect b="0" l="0" r="63841" t="0"/>
          <a:stretch/>
        </p:blipFill>
        <p:spPr>
          <a:xfrm>
            <a:off x="201100" y="1526675"/>
            <a:ext cx="3196100" cy="2695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9"/>
          <p:cNvGrpSpPr/>
          <p:nvPr/>
        </p:nvGrpSpPr>
        <p:grpSpPr>
          <a:xfrm>
            <a:off x="3397200" y="2374725"/>
            <a:ext cx="2762550" cy="1002625"/>
            <a:chOff x="3397200" y="2374725"/>
            <a:chExt cx="2762550" cy="1002625"/>
          </a:xfrm>
        </p:grpSpPr>
        <p:sp>
          <p:nvSpPr>
            <p:cNvPr id="178" name="Google Shape;178;p29"/>
            <p:cNvSpPr/>
            <p:nvPr/>
          </p:nvSpPr>
          <p:spPr>
            <a:xfrm rot="-5400000">
              <a:off x="4332625" y="1550225"/>
              <a:ext cx="1002625" cy="2651625"/>
            </a:xfrm>
            <a:prstGeom prst="flowChartOffpageConnector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3397200" y="2382050"/>
              <a:ext cx="2482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nybody"/>
                <a:buChar char="●"/>
              </a:pPr>
              <a:r>
                <a:rPr b="1" lang="es-419" sz="12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Experiencias personales y ajenas</a:t>
              </a:r>
              <a:endParaRPr b="1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nybody"/>
                <a:buChar char="●"/>
              </a:pPr>
              <a:r>
                <a:rPr b="1" lang="es-419" sz="12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Creatividad</a:t>
              </a:r>
              <a:endParaRPr b="1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nybody"/>
                <a:buChar char="●"/>
              </a:pPr>
              <a:r>
                <a:rPr b="1" lang="es-419" sz="12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Contexto</a:t>
              </a:r>
              <a:endParaRPr b="1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</p:txBody>
        </p:sp>
      </p:grpSp>
      <p:pic>
        <p:nvPicPr>
          <p:cNvPr id="180" name="Google Shape;180;p29"/>
          <p:cNvPicPr preferRelativeResize="0"/>
          <p:nvPr/>
        </p:nvPicPr>
        <p:blipFill rotWithShape="1">
          <a:blip r:embed="rId6">
            <a:alphaModFix/>
          </a:blip>
          <a:srcRect b="19961" l="25956" r="29756" t="23981"/>
          <a:stretch/>
        </p:blipFill>
        <p:spPr>
          <a:xfrm>
            <a:off x="6012275" y="1759875"/>
            <a:ext cx="3131726" cy="2229549"/>
          </a:xfrm>
          <a:prstGeom prst="rect">
            <a:avLst/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1" name="Google Shape;181;p29"/>
          <p:cNvGrpSpPr/>
          <p:nvPr/>
        </p:nvGrpSpPr>
        <p:grpSpPr>
          <a:xfrm>
            <a:off x="152400" y="145200"/>
            <a:ext cx="8796975" cy="490000"/>
            <a:chOff x="152400" y="145200"/>
            <a:chExt cx="8796975" cy="490000"/>
          </a:xfrm>
        </p:grpSpPr>
        <p:pic>
          <p:nvPicPr>
            <p:cNvPr id="182" name="Google Shape;182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" y="145200"/>
              <a:ext cx="490000" cy="4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9"/>
            <p:cNvSpPr/>
            <p:nvPr/>
          </p:nvSpPr>
          <p:spPr>
            <a:xfrm>
              <a:off x="8223375" y="145200"/>
              <a:ext cx="726000" cy="416100"/>
            </a:xfrm>
            <a:prstGeom prst="rect">
              <a:avLst/>
            </a:prstGeom>
            <a:solidFill>
              <a:srgbClr val="FAFA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